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6"/>
  </p:sldMasterIdLst>
  <p:notesMasterIdLst>
    <p:notesMasterId r:id="rId8"/>
  </p:notesMasterIdLst>
  <p:handoutMasterIdLst>
    <p:handoutMasterId r:id="rId9"/>
  </p:handoutMasterIdLst>
  <p:sldIdLst>
    <p:sldId id="508" r:id="rId7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75BB"/>
    <a:srgbClr val="1594D0"/>
    <a:srgbClr val="CC6600"/>
    <a:srgbClr val="FFEEDD"/>
    <a:srgbClr val="FFE4C9"/>
    <a:srgbClr val="DCFCD0"/>
    <a:srgbClr val="669900"/>
    <a:srgbClr val="FFD9B3"/>
    <a:srgbClr val="CDE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84686" autoAdjust="0"/>
  </p:normalViewPr>
  <p:slideViewPr>
    <p:cSldViewPr snapToGrid="0">
      <p:cViewPr>
        <p:scale>
          <a:sx n="96" d="100"/>
          <a:sy n="96" d="100"/>
        </p:scale>
        <p:origin x="-11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9" d="100"/>
          <a:sy n="89" d="100"/>
        </p:scale>
        <p:origin x="-3096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8C5B89E-BE68-4C37-AC17-6BD5C0C558CD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483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86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4588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05352"/>
            <a:ext cx="49815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</a:p>
        </p:txBody>
      </p:sp>
      <p:sp>
        <p:nvSpPr>
          <p:cNvPr id="1034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4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0" tIns="45495" rIns="90990" bIns="454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ACA0F4-4581-452B-99D1-2665E6C2FDC0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03692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56E183-E89D-4FE2-B8A8-1A2DD64EA0CE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8604"/>
            <a:ext cx="8162925" cy="1323439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6777" y="6596893"/>
            <a:ext cx="368154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FA6A2-EC45-417B-939D-A76176D679A3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937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EA1D-FE3E-4D05-8098-EA7478E4A83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47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927100"/>
            <a:ext cx="8162925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628775"/>
            <a:ext cx="8110537" cy="4467225"/>
          </a:xfrm>
        </p:spPr>
        <p:txBody>
          <a:bodyPr/>
          <a:lstStyle/>
          <a:p>
            <a:pPr lvl="0"/>
            <a:endParaRPr lang="en-CA" noProof="0" dirty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74CD-AA33-432F-9E0C-32B2425FB68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87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927100"/>
            <a:ext cx="8162925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628775"/>
            <a:ext cx="3978275" cy="446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3488" y="1628775"/>
            <a:ext cx="3979862" cy="446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DC110-1480-41A2-ADB1-6ED6A77D83D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18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1A3043-343A-4D80-87A4-B4C103F1C452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48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807205"/>
            <a:ext cx="8162925" cy="70167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A1C1-5437-460C-A71E-D733F6CF760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32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EB7F8-2B5D-4D30-B34E-569C8E38CC2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245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1484"/>
            <a:ext cx="8162925" cy="553998"/>
          </a:xfrm>
        </p:spPr>
        <p:txBody>
          <a:bodyPr/>
          <a:lstStyle>
            <a:lvl1pPr>
              <a:defRPr sz="3000">
                <a:latin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6777" y="6596893"/>
            <a:ext cx="368154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FA6A2-EC45-417B-939D-A76176D679A3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19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6777" y="6596893"/>
            <a:ext cx="368154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FA6A2-EC45-417B-939D-A76176D679A3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50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1FAFC-4460-4DA9-8FB9-73829B38407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80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C477-5901-4F99-A2D8-DBD4A71065C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606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4E752-230B-404C-971B-1A90FF9EC92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67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88640"/>
            <a:ext cx="8162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628775"/>
            <a:ext cx="81105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63069" y="6408635"/>
            <a:ext cx="368154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FA6A2-EC45-417B-939D-A76176D679A3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724" y="6394985"/>
            <a:ext cx="1553773" cy="307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B75BB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75BB"/>
        </a:buClr>
        <a:buSzPct val="75000"/>
        <a:buFont typeface="Arial" panose="020B0604020202020204" pitchFamily="34" charset="0"/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B75BB"/>
        </a:buClr>
        <a:buSzPct val="70000"/>
        <a:buFont typeface="Arial" panose="020B0604020202020204" pitchFamily="34" charset="0"/>
        <a:buChar char="•"/>
        <a:defRPr sz="32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B75BB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B75BB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B75BB"/>
        </a:buClr>
        <a:buSzPct val="85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524933" y="1136171"/>
            <a:ext cx="8026400" cy="506142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1B75B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4933" y="1136172"/>
            <a:ext cx="8026400" cy="461665"/>
          </a:xfrm>
          <a:prstGeom prst="rect">
            <a:avLst/>
          </a:prstGeom>
          <a:solidFill>
            <a:srgbClr val="1B75BB"/>
          </a:solidFill>
        </p:spPr>
        <p:txBody>
          <a:bodyPr wrap="square">
            <a:spAutoFit/>
          </a:bodyPr>
          <a:lstStyle/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GB" b="1" dirty="0" smtClean="0">
                <a:solidFill>
                  <a:schemeClr val="accent5"/>
                </a:solidFill>
                <a:latin typeface="Calibri" panose="020F0502020204030204" pitchFamily="34" charset="0"/>
                <a:cs typeface="Times New Roman" pitchFamily="18" charset="0"/>
              </a:rPr>
              <a:t>PERFORMANCE AREAS TO ASSESS</a:t>
            </a:r>
            <a:endParaRPr lang="en-GB" b="1" dirty="0">
              <a:solidFill>
                <a:schemeClr val="accent5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" name="4 Título"/>
          <p:cNvSpPr>
            <a:spLocks noGrp="1"/>
          </p:cNvSpPr>
          <p:nvPr>
            <p:ph type="title"/>
          </p:nvPr>
        </p:nvSpPr>
        <p:spPr>
          <a:xfrm>
            <a:off x="395536" y="207596"/>
            <a:ext cx="8162925" cy="707886"/>
          </a:xfrm>
        </p:spPr>
        <p:txBody>
          <a:bodyPr/>
          <a:lstStyle/>
          <a:p>
            <a:pPr algn="ctr">
              <a:defRPr/>
            </a:pPr>
            <a:r>
              <a:rPr lang="en-GB" sz="4000" b="1" dirty="0" smtClean="0">
                <a:latin typeface="Calibri" panose="020F0502020204030204" pitchFamily="34" charset="0"/>
                <a:ea typeface="+mn-ea"/>
                <a:cs typeface="+mn-cs"/>
              </a:rPr>
              <a:t>MOPAN 3.0 Indicator Framework</a:t>
            </a:r>
            <a:endParaRPr lang="en-GB" sz="4000" b="1" dirty="0"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5063" y="1710257"/>
            <a:ext cx="7569200" cy="4411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400"/>
              </a:spcAft>
            </a:pPr>
            <a:r>
              <a:rPr lang="en-GB" sz="1600" b="1" cap="all" dirty="0">
                <a:solidFill>
                  <a:srgbClr val="1B75BB"/>
                </a:solidFill>
                <a:latin typeface="Calibri" panose="020F0502020204030204" pitchFamily="34" charset="0"/>
              </a:rPr>
              <a:t>Strategic </a:t>
            </a:r>
            <a:r>
              <a:rPr lang="en-GB" sz="1600" b="1" cap="all" dirty="0" smtClean="0">
                <a:solidFill>
                  <a:srgbClr val="1B75BB"/>
                </a:solidFill>
                <a:latin typeface="Calibri" panose="020F0502020204030204" pitchFamily="34" charset="0"/>
              </a:rPr>
              <a:t>management</a:t>
            </a:r>
            <a:r>
              <a:rPr lang="en-GB" sz="1400" cap="all" dirty="0" smtClean="0">
                <a:latin typeface="Calibri" panose="020F0502020204030204" pitchFamily="34" charset="0"/>
              </a:rPr>
              <a:t/>
            </a:r>
            <a:br>
              <a:rPr lang="en-GB" sz="1400" cap="all" dirty="0" smtClean="0">
                <a:latin typeface="Calibri" panose="020F0502020204030204" pitchFamily="34" charset="0"/>
              </a:rPr>
            </a:br>
            <a:r>
              <a:rPr lang="en-GB" sz="1400" i="1" dirty="0" smtClean="0">
                <a:latin typeface="Calibri" panose="020F0502020204030204" pitchFamily="34" charset="0"/>
              </a:rPr>
              <a:t>Clear </a:t>
            </a:r>
            <a:r>
              <a:rPr lang="en-GB" sz="1400" i="1" dirty="0">
                <a:latin typeface="Calibri" panose="020F0502020204030204" pitchFamily="34" charset="0"/>
              </a:rPr>
              <a:t>strategic direction geared to key functions, intended results and integration of </a:t>
            </a:r>
            <a:r>
              <a:rPr lang="en-GB" sz="1400" i="1" dirty="0" smtClean="0">
                <a:latin typeface="Calibri" panose="020F0502020204030204" pitchFamily="34" charset="0"/>
              </a:rPr>
              <a:t>relevant</a:t>
            </a:r>
            <a:br>
              <a:rPr lang="en-GB" sz="1400" i="1" dirty="0" smtClean="0">
                <a:latin typeface="Calibri" panose="020F0502020204030204" pitchFamily="34" charset="0"/>
              </a:rPr>
            </a:br>
            <a:r>
              <a:rPr lang="en-GB" sz="1400" i="1" dirty="0" smtClean="0">
                <a:latin typeface="Calibri" panose="020F0502020204030204" pitchFamily="34" charset="0"/>
              </a:rPr>
              <a:t>cross-cutting priorities</a:t>
            </a:r>
          </a:p>
          <a:p>
            <a:pPr>
              <a:spcAft>
                <a:spcPts val="1400"/>
              </a:spcAft>
            </a:pPr>
            <a:r>
              <a:rPr lang="en-GB" sz="1600" b="1" cap="all" dirty="0" smtClean="0">
                <a:solidFill>
                  <a:srgbClr val="1B75BB"/>
                </a:solidFill>
                <a:latin typeface="Calibri" panose="020F0502020204030204" pitchFamily="34" charset="0"/>
              </a:rPr>
              <a:t>Operational Management</a:t>
            </a:r>
            <a:r>
              <a:rPr lang="en-GB" sz="1400" cap="all" dirty="0" smtClean="0">
                <a:latin typeface="Calibri" panose="020F0502020204030204" pitchFamily="34" charset="0"/>
              </a:rPr>
              <a:t/>
            </a:r>
            <a:br>
              <a:rPr lang="en-GB" sz="1400" cap="all" dirty="0" smtClean="0">
                <a:latin typeface="Calibri" panose="020F0502020204030204" pitchFamily="34" charset="0"/>
              </a:rPr>
            </a:br>
            <a:r>
              <a:rPr lang="en-GB" sz="1400" i="1" dirty="0" smtClean="0">
                <a:latin typeface="Calibri" panose="020F0502020204030204" pitchFamily="34" charset="0"/>
              </a:rPr>
              <a:t>Assets </a:t>
            </a:r>
            <a:r>
              <a:rPr lang="en-GB" sz="1400" i="1" dirty="0">
                <a:latin typeface="Calibri" panose="020F0502020204030204" pitchFamily="34" charset="0"/>
              </a:rPr>
              <a:t>and capacities organised behind strategic direction and intended results, to ensure relevance, </a:t>
            </a:r>
            <a:r>
              <a:rPr lang="en-GB" sz="1400" i="1" dirty="0" smtClean="0">
                <a:latin typeface="Calibri" panose="020F0502020204030204" pitchFamily="34" charset="0"/>
              </a:rPr>
              <a:t>agility and accountability</a:t>
            </a:r>
          </a:p>
          <a:p>
            <a:pPr>
              <a:spcAft>
                <a:spcPts val="1400"/>
              </a:spcAft>
            </a:pPr>
            <a:r>
              <a:rPr lang="en-GB" sz="1600" b="1" cap="all" dirty="0" smtClean="0">
                <a:solidFill>
                  <a:srgbClr val="1B75BB"/>
                </a:solidFill>
                <a:latin typeface="Calibri" panose="020F0502020204030204" pitchFamily="34" charset="0"/>
              </a:rPr>
              <a:t>Relationship Management</a:t>
            </a:r>
            <a:r>
              <a:rPr lang="en-GB" sz="1400" cap="all" dirty="0" smtClean="0">
                <a:latin typeface="Calibri" panose="020F0502020204030204" pitchFamily="34" charset="0"/>
              </a:rPr>
              <a:t/>
            </a:r>
            <a:br>
              <a:rPr lang="en-GB" sz="1400" cap="all" dirty="0" smtClean="0">
                <a:latin typeface="Calibri" panose="020F0502020204030204" pitchFamily="34" charset="0"/>
              </a:rPr>
            </a:br>
            <a:r>
              <a:rPr lang="en-GB" sz="1400" i="1" dirty="0" smtClean="0">
                <a:latin typeface="Calibri" panose="020F0502020204030204" pitchFamily="34" charset="0"/>
              </a:rPr>
              <a:t>Engaging </a:t>
            </a:r>
            <a:r>
              <a:rPr lang="en-GB" sz="1400" i="1" dirty="0">
                <a:latin typeface="Calibri" panose="020F0502020204030204" pitchFamily="34" charset="0"/>
              </a:rPr>
              <a:t>in inclusive partnerships to support relevance, to leverage effective solutions and to maximise </a:t>
            </a:r>
            <a:r>
              <a:rPr lang="en-GB" sz="1400" i="1" dirty="0" smtClean="0">
                <a:latin typeface="Calibri" panose="020F0502020204030204" pitchFamily="34" charset="0"/>
              </a:rPr>
              <a:t>results (in </a:t>
            </a:r>
            <a:r>
              <a:rPr lang="en-GB" sz="1400" i="1" dirty="0">
                <a:latin typeface="Calibri" panose="020F0502020204030204" pitchFamily="34" charset="0"/>
              </a:rPr>
              <a:t>line with Busan Partnerships commitments</a:t>
            </a:r>
            <a:r>
              <a:rPr lang="en-GB" sz="1400" i="1" dirty="0" smtClean="0">
                <a:latin typeface="Calibri" panose="020F0502020204030204" pitchFamily="34" charset="0"/>
              </a:rPr>
              <a:t>)</a:t>
            </a:r>
          </a:p>
          <a:p>
            <a:pPr>
              <a:spcAft>
                <a:spcPts val="1400"/>
              </a:spcAft>
            </a:pPr>
            <a:r>
              <a:rPr lang="en-GB" sz="1600" b="1" cap="all" dirty="0" smtClean="0">
                <a:solidFill>
                  <a:srgbClr val="1B75BB"/>
                </a:solidFill>
                <a:latin typeface="Calibri" panose="020F0502020204030204" pitchFamily="34" charset="0"/>
              </a:rPr>
              <a:t>Performance Management</a:t>
            </a:r>
            <a:r>
              <a:rPr lang="en-GB" sz="1400" cap="all" dirty="0" smtClean="0">
                <a:latin typeface="Calibri" panose="020F0502020204030204" pitchFamily="34" charset="0"/>
              </a:rPr>
              <a:t/>
            </a:r>
            <a:br>
              <a:rPr lang="en-GB" sz="1400" cap="all" dirty="0" smtClean="0">
                <a:latin typeface="Calibri" panose="020F0502020204030204" pitchFamily="34" charset="0"/>
              </a:rPr>
            </a:br>
            <a:r>
              <a:rPr lang="en-GB" sz="1400" i="1" dirty="0" smtClean="0">
                <a:latin typeface="Calibri" panose="020F0502020204030204" pitchFamily="34" charset="0"/>
              </a:rPr>
              <a:t>Systems </a:t>
            </a:r>
            <a:r>
              <a:rPr lang="en-GB" sz="1400" i="1" dirty="0">
                <a:latin typeface="Calibri" panose="020F0502020204030204" pitchFamily="34" charset="0"/>
              </a:rPr>
              <a:t>geared to managing and accounting for development and humanitarian results and the use </a:t>
            </a:r>
            <a:r>
              <a:rPr lang="en-GB" sz="1400" i="1" dirty="0" smtClean="0">
                <a:latin typeface="Calibri" panose="020F0502020204030204" pitchFamily="34" charset="0"/>
              </a:rPr>
              <a:t>of performance </a:t>
            </a:r>
            <a:r>
              <a:rPr lang="en-GB" sz="1400" i="1" dirty="0">
                <a:latin typeface="Calibri" panose="020F0502020204030204" pitchFamily="34" charset="0"/>
              </a:rPr>
              <a:t>information, including evaluation and lesson-learning </a:t>
            </a:r>
            <a:r>
              <a:rPr lang="en-GB" sz="1400" i="1" dirty="0" smtClean="0">
                <a:latin typeface="Calibri" panose="020F0502020204030204" pitchFamily="34" charset="0"/>
              </a:rPr>
              <a:t>Achievement </a:t>
            </a:r>
            <a:r>
              <a:rPr lang="en-GB" sz="1400" i="1" dirty="0">
                <a:latin typeface="Calibri" panose="020F0502020204030204" pitchFamily="34" charset="0"/>
              </a:rPr>
              <a:t>of relevant, inclusive and sustainable contributions to humanitarian and development results in an efficient </a:t>
            </a:r>
            <a:r>
              <a:rPr lang="en-GB" sz="1400" i="1" dirty="0" smtClean="0">
                <a:latin typeface="Calibri" panose="020F0502020204030204" pitchFamily="34" charset="0"/>
              </a:rPr>
              <a:t>way</a:t>
            </a:r>
          </a:p>
          <a:p>
            <a:pPr>
              <a:spcAft>
                <a:spcPts val="1400"/>
              </a:spcAft>
            </a:pPr>
            <a:r>
              <a:rPr lang="en-GB" sz="1600" b="1" cap="all" smtClean="0">
                <a:solidFill>
                  <a:srgbClr val="1B75BB"/>
                </a:solidFill>
                <a:latin typeface="Calibri" panose="020F0502020204030204" pitchFamily="34" charset="0"/>
              </a:rPr>
              <a:t>Results</a:t>
            </a:r>
            <a:r>
              <a:rPr lang="en-GB" sz="1600" b="1" cap="all" dirty="0" smtClean="0">
                <a:solidFill>
                  <a:srgbClr val="1B75BB"/>
                </a:solidFill>
                <a:latin typeface="Calibri" panose="020F0502020204030204" pitchFamily="34" charset="0"/>
              </a:rPr>
              <a:t/>
            </a:r>
            <a:br>
              <a:rPr lang="en-GB" sz="1600" b="1" cap="all" dirty="0" smtClean="0">
                <a:solidFill>
                  <a:srgbClr val="1B75BB"/>
                </a:solidFill>
                <a:latin typeface="Calibri" panose="020F0502020204030204" pitchFamily="34" charset="0"/>
              </a:rPr>
            </a:br>
            <a:r>
              <a:rPr lang="en-GB" sz="1400" i="1" dirty="0" smtClean="0">
                <a:latin typeface="Calibri" panose="020F0502020204030204" pitchFamily="34" charset="0"/>
              </a:rPr>
              <a:t>Achievement </a:t>
            </a:r>
            <a:r>
              <a:rPr lang="en-GB" sz="1400" i="1" dirty="0">
                <a:latin typeface="Calibri" panose="020F0502020204030204" pitchFamily="34" charset="0"/>
              </a:rPr>
              <a:t>of relevant, inclusive and sustainable contributions to humanitarian and development results in an efficient </a:t>
            </a:r>
            <a:r>
              <a:rPr lang="en-GB" sz="1400" i="1" dirty="0" smtClean="0">
                <a:latin typeface="Calibri" panose="020F0502020204030204" pitchFamily="34" charset="0"/>
              </a:rPr>
              <a:t>way</a:t>
            </a:r>
            <a:endParaRPr lang="en-GB" sz="1400" i="1" dirty="0"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24933" y="2506125"/>
            <a:ext cx="80264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B75B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24933" y="3378185"/>
            <a:ext cx="80264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B75B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24933" y="4224844"/>
            <a:ext cx="80264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B75B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24930" y="5291643"/>
            <a:ext cx="80264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B75B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14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yures verticales">
  <a:themeElements>
    <a:clrScheme name="Rayures vertical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Rayures vertical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ayures vertical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ures vertical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yures vertical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yures vertical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2.xml><?xml version="1.0" encoding="utf-8"?>
<?mso-contentType ?>
<SharedContentType xmlns="Microsoft.SharePoint.Taxonomy.ContentTypeSync" SourceId="27ec883c-a62c-444f-a935-fcddb579e39d" ContentTypeId="0x0101008B4DD370EC31429186F3AD49F0D3098F004A77CEA22D3A40738DB9741B0FD4187A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KimBussinessContext xmlns="54c4cd27-f286-408f-9ce0-33c1e0f3ab39" xsi:nil="true"/>
    <eShareCommitteeTaxHTField0 xmlns="c9f238dd-bb73-4aef-a7a5-d644ad823e52">
      <Terms xmlns="http://schemas.microsoft.com/office/infopath/2007/PartnerControls"/>
    </eShareCommitteeTaxHTField0>
    <OECDKimProvenance xmlns="54c4cd27-f286-408f-9ce0-33c1e0f3ab39" xsi:nil="true"/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MOPAN</TermName>
          <TermId xmlns="http://schemas.microsoft.com/office/infopath/2007/PartnerControls">162323dd-9fb4-4ce2-a296-a260e958d3fb</TermId>
        </TermInfo>
      </Terms>
    </eShareTopicTaxHTField0>
    <OECDKimStatus xmlns="54c4cd27-f286-408f-9ce0-33c1e0f3ab39" xsi:nil="true"/>
    <eShareKeywordsTaxHTField0 xmlns="c9f238dd-bb73-4aef-a7a5-d644ad823e52">
      <Terms xmlns="http://schemas.microsoft.com/office/infopath/2007/PartnerControls"/>
    </eShareKeywordsTaxHTField0>
    <TaxCatchAll xmlns="ca82dde9-3436-4d3d-bddd-d31447390034">
      <Value>285</Value>
      <Value>273</Value>
    </TaxCatchAll>
    <OECDMeetingDate xmlns="54c4cd27-f286-408f-9ce0-33c1e0f3ab39" xsi:nil="true"/>
    <OECDProjectLookup xmlns="bac24aee-c3c6-421c-80f4-4b66ef3c1524">11</OECDProjectLookup>
    <ib47e70ad3914e2a95ae7a85fde5d52a xmlns="bac24aee-c3c6-421c-80f4-4b66ef3c1524">
      <Terms xmlns="http://schemas.microsoft.com/office/infopath/2007/PartnerControls"/>
    </ib47e70ad3914e2a95ae7a85fde5d52a>
    <OECDProjectMembers xmlns="bac24aee-c3c6-421c-80f4-4b66ef3c1524">
      <UserInfo>
        <DisplayName>GILLSÄTER Björn, DCD/MOPAN</DisplayName>
        <AccountId>196</AccountId>
        <AccountType/>
      </UserInfo>
      <UserInfo>
        <DisplayName>MALENFANT Brigitte, DCD/MOPAN</DisplayName>
        <AccountId>233</AccountId>
        <AccountType/>
      </UserInfo>
      <UserInfo>
        <DisplayName>HEDMAN Jenny, DCD/MOPAN</DisplayName>
        <AccountId>100</AccountId>
        <AccountType/>
      </UserInfo>
      <UserInfo>
        <DisplayName>KATSIRA Sophia, DCD/MOPAN</DisplayName>
        <AccountId>96</AccountId>
        <AccountType/>
      </UserInfo>
      <UserInfo>
        <DisplayName>CAY Robin, STI/SPD</DisplayName>
        <AccountId>849</AccountId>
        <AccountType/>
      </UserInfo>
      <UserInfo>
        <DisplayName>VANHALA Katie, DCD/MOPAN</DisplayName>
        <AccountId>906</AccountId>
        <AccountType/>
      </UserInfo>
      <UserInfo>
        <DisplayName>OECDMAIN\Kasneci_O</DisplayName>
        <AccountId>1085</AccountId>
        <AccountType/>
      </UserInfo>
    </OECDProjectMembers>
    <OECDProjectManager xmlns="bac24aee-c3c6-421c-80f4-4b66ef3c1524">
      <UserInfo>
        <DisplayName>GILLSÄTER Björn, DCD/MOPAN</DisplayName>
        <AccountId>196</AccountId>
        <AccountType/>
      </UserInfo>
    </OECDProjectManager>
    <OECDExpirationDate xmlns="3e8be076-f08f-4743-861f-4e327af0d5b9" xsi:nil="true"/>
    <OECDPinnedBy xmlns="bac24aee-c3c6-421c-80f4-4b66ef3c1524">
      <UserInfo>
        <DisplayName/>
        <AccountId xsi:nil="true"/>
        <AccountType/>
      </UserInfo>
    </OECDPinnedBy>
    <OECDTagsCache xmlns="bac24aee-c3c6-421c-80f4-4b66ef3c1524" xsi:nil="true"/>
    <ae36a3ffbc694c3abe07f98ac039f7fd xmlns="bac24aee-c3c6-421c-80f4-4b66ef3c1524" xsi:nil="true"/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5.1.4.3 Multilateral Organisation Performance Assessment Network (MOPAN)</TermName>
          <TermId xmlns="http://schemas.microsoft.com/office/infopath/2007/PartnerControls">1d7a4f1f-80a5-497f-87ef-d19cb350a932</TermId>
        </TermInfo>
      </Terms>
    </eSharePWBTaxHTField0>
    <OECDMainProject xmlns="bac24aee-c3c6-421c-80f4-4b66ef3c1524" xsi:nil="true"/>
    <gb49509ed4b547c3a776a54197a04d05 xmlns="3e8be076-f08f-4743-861f-4e327af0d5b9">
      <Terms xmlns="http://schemas.microsoft.com/office/infopath/2007/PartnerControls"/>
    </gb49509ed4b547c3a776a54197a04d05>
    <la7711aa934748bb87e5f2c63fedaa50 xmlns="bac24aee-c3c6-421c-80f4-4b66ef3c1524" xsi:nil="true"/>
    <DocumentSetDescription xmlns="http://schemas.microsoft.com/sharepoint/v3" xsi:nil="true"/>
    <OECDlanguage xmlns="ca82dde9-3436-4d3d-bddd-d31447390034">English</OECDlanguage>
  </documentManagement>
</p:properties>
</file>

<file path=customXml/item4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FileLeafRef</a:string>
    <a:string>Title</a:string>
    <a:string>OECDCountry</a:string>
    <a:string>OECDTopic</a:string>
    <a:string>OECDKeywords</a:string>
  </PriorityFields>
</CtFieldPriorit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8B4DD370EC31429186F3AD49F0D3098F004A77CEA22D3A40738DB9741B0FD4187A0081A297DA330C4955888849EBD611C226006018A33D2EFD2B49BC6C177AF3D0097E" ma:contentTypeVersion="336" ma:contentTypeDescription="" ma:contentTypeScope="" ma:versionID="e225c239b8dc0998096d26d41e9bd024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3e8be076-f08f-4743-861f-4e327af0d5b9" xmlns:ns4="bac24aee-c3c6-421c-80f4-4b66ef3c1524" xmlns:ns5="c9f238dd-bb73-4aef-a7a5-d644ad823e52" xmlns:ns6="ca82dde9-3436-4d3d-bddd-d31447390034" targetNamespace="http://schemas.microsoft.com/office/2006/metadata/properties" ma:root="true" ma:fieldsID="712b650be5044301e88570c8325557a7" ns1:_="" ns2:_="" ns3:_="" ns4:_="" ns5:_="" ns6:_="">
    <xsd:import namespace="http://schemas.microsoft.com/sharepoint/v3"/>
    <xsd:import namespace="54c4cd27-f286-408f-9ce0-33c1e0f3ab39"/>
    <xsd:import namespace="3e8be076-f08f-4743-861f-4e327af0d5b9"/>
    <xsd:import namespace="bac24aee-c3c6-421c-80f4-4b66ef3c1524"/>
    <xsd:import namespace="c9f238dd-bb73-4aef-a7a5-d644ad823e52"/>
    <xsd:import namespace="ca82dde9-3436-4d3d-bddd-d3144739003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3:OECDExpirationDate" minOccurs="0"/>
                <xsd:element ref="ns4:OECDProjectLookup" minOccurs="0"/>
                <xsd:element ref="ns4:OECDProjectManager" minOccurs="0"/>
                <xsd:element ref="ns4:OECDProjectMembers" minOccurs="0"/>
                <xsd:element ref="ns4:OECDMainProject" minOccurs="0"/>
                <xsd:element ref="ns4:OECDPinnedBy" minOccurs="0"/>
                <xsd:element ref="ns2:OECDKimStatus" minOccurs="0"/>
                <xsd:element ref="ns4:OECDTagsCache" minOccurs="0"/>
                <xsd:element ref="ns5:eShareKeywordsTaxHTField0" minOccurs="0"/>
                <xsd:element ref="ns5:eShareTopicTaxHTField0" minOccurs="0"/>
                <xsd:element ref="ns5:eShareCountryTaxHTField0" minOccurs="0"/>
                <xsd:element ref="ns4:ae36a3ffbc694c3abe07f98ac039f7fd" minOccurs="0"/>
                <xsd:element ref="ns4:la7711aa934748bb87e5f2c63fedaa50" minOccurs="0"/>
                <xsd:element ref="ns6:TaxCatchAllLabel" minOccurs="0"/>
                <xsd:element ref="ns2:OECDKimProvenance" minOccurs="0"/>
                <xsd:element ref="ns4:Project_x003a_Project_x0020_status" minOccurs="0"/>
                <xsd:element ref="ns6:TaxCatchAll" minOccurs="0"/>
                <xsd:element ref="ns2:OECDKimBussinessContext" minOccurs="0"/>
                <xsd:element ref="ns5:eSharePWBTaxHTField0" minOccurs="0"/>
                <xsd:element ref="ns5:eShareCommitteeTaxHTField0" minOccurs="0"/>
                <xsd:element ref="ns3:gb49509ed4b547c3a776a54197a04d05" minOccurs="0"/>
                <xsd:element ref="ns4:ib47e70ad3914e2a95ae7a85fde5d52a" minOccurs="0"/>
                <xsd:element ref="ns1:DocumentSetDescription" minOccurs="0"/>
                <xsd:element ref="ns6:OECD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0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5" nillable="true" ma:displayName="Meeting Date" ma:default="" ma:format="DateOnly" ma:hidden="true" ma:internalName="OECDMeetingDate" ma:readOnly="fals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Provenance" ma:index="30" nillable="true" ma:displayName="Kim provenance" ma:description="" ma:hidden="true" ma:internalName="OECDKimProvenance">
      <xsd:simpleType>
        <xsd:restriction base="dms:Text">
          <xsd:maxLength value="255"/>
        </xsd:restriction>
      </xsd:simpleType>
    </xsd:element>
    <xsd:element name="OECDKimBussinessContext" ma:index="34" nillable="true" ma:displayName="Kim business context" ma:description="" ma:hidden="true" ma:internalName="OECDKimBussinessContex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be076-f08f-4743-861f-4e327af0d5b9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gb49509ed4b547c3a776a54197a04d05" ma:index="37" nillable="true" ma:taxonomy="true" ma:internalName="gb49509ed4b547c3a776a54197a04d05" ma:taxonomyFieldName="OECDHorizontalProjects" ma:displayName="Horizontal project" ma:default="" ma:fieldId="0b49509e-d4b5-47c3-a776-a54197a04d05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24aee-c3c6-421c-80f4-4b66ef3c1524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d7c62838-b964-49db-983e-a9b6b18df504" ma:internalName="OECDProjectLookup" ma:readOnly="false" ma:showField="OECDShortProjectName" ma:web="bac24aee-c3c6-421c-80f4-4b66ef3c1524">
      <xsd:simpleType>
        <xsd:restriction base="dms:Unknown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d7c62838-b964-49db-983e-a9b6b18df504" ma:internalName="OECDMainProject" ma:readOnly="false" ma:showField="OECDShortProjectName">
      <xsd:simpleType>
        <xsd:restriction base="dms:Unknown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8" nillable="true" ma:displayName="Tags cache" ma:description="" ma:hidden="true" ma:internalName="OECDTagsCache">
      <xsd:simpleType>
        <xsd:restriction base="dms:Note"/>
      </xsd:simpleType>
    </xsd:element>
    <xsd:element name="ae36a3ffbc694c3abe07f98ac039f7fd" ma:index="26" nillable="true" ma:displayName="Deliverable partners_0" ma:hidden="true" ma:internalName="ae36a3ffbc694c3abe07f98ac039f7fd">
      <xsd:simpleType>
        <xsd:restriction base="dms:Note"/>
      </xsd:simpleType>
    </xsd:element>
    <xsd:element name="la7711aa934748bb87e5f2c63fedaa50" ma:index="27" nillable="true" ma:displayName="Deliverable owner_0" ma:hidden="true" ma:internalName="la7711aa934748bb87e5f2c63fedaa50">
      <xsd:simpleType>
        <xsd:restriction base="dms:Note"/>
      </xsd:simpleType>
    </xsd:element>
    <xsd:element name="Project_x003a_Project_x0020_status" ma:index="31" nillable="true" ma:displayName="Project:Project status" ma:hidden="true" ma:list="d7c62838-b964-49db-983e-a9b6b18df504" ma:internalName="Project_x003A_Project_x0020_status" ma:readOnly="true" ma:showField="OECDProjectStatus" ma:web="bac24aee-c3c6-421c-80f4-4b66ef3c1524">
      <xsd:simpleType>
        <xsd:restriction base="dms:Lookup"/>
      </xsd:simpleType>
    </xsd:element>
    <xsd:element name="ib47e70ad3914e2a95ae7a85fde5d52a" ma:index="38" nillable="true" ma:taxonomy="true" ma:internalName="ib47e70ad3914e2a95ae7a85fde5d52a" ma:taxonomyFieldName="OECDProjectOwnerStructure" ma:displayName="Project owner" ma:indexed="true" ma:readOnly="false" ma:default="" ma:fieldId="2b47e70a-d391-4e2a-95ae-7a85fde5d52a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KeywordsTaxHTField0" ma:index="23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TopicTaxHTField0" ma:index="24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CountryTaxHTField0" ma:index="25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35" nillable="true" ma:taxonomy="true" ma:internalName="eSharePWBTaxHTField0" ma:taxonomyFieldName="OECDPWB" ma:displayName="PWB" ma:readOnly="false" ma:default="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CommitteeTaxHTField0" ma:index="36" nillable="true" ma:taxonomy="true" ma:internalName="eShareCommitteeTaxHTField0" ma:taxonomyFieldName="OECDCommittee" ma:displayName="Committee" ma:readOnly="fals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TaxCatchAllLabel" ma:index="28" nillable="true" ma:displayName="Taxonomy Catch All Column1" ma:hidden="true" ma:list="{362277b6-0334-4fe8-bf9a-6a5dba1ba3c3}" ma:internalName="TaxCatchAllLabel" ma:readOnly="true" ma:showField="CatchAllDataLabel" ma:web="3e8be076-f08f-4743-861f-4e327af0d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2" nillable="true" ma:displayName="Taxonomy Catch All Column" ma:hidden="true" ma:list="{362277b6-0334-4fe8-bf9a-6a5dba1ba3c3}" ma:internalName="TaxCatchAll" ma:showField="CatchAllData" ma:web="3e8be076-f08f-4743-861f-4e327af0d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ECDlanguage" ma:index="41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644FD1-7D08-47CC-89F8-69FD247CD344}"/>
</file>

<file path=customXml/itemProps2.xml><?xml version="1.0" encoding="utf-8"?>
<ds:datastoreItem xmlns:ds="http://schemas.openxmlformats.org/officeDocument/2006/customXml" ds:itemID="{6D50E1C5-5326-45AC-9258-512F51BE009A}"/>
</file>

<file path=customXml/itemProps3.xml><?xml version="1.0" encoding="utf-8"?>
<ds:datastoreItem xmlns:ds="http://schemas.openxmlformats.org/officeDocument/2006/customXml" ds:itemID="{F1406AEA-91C9-4079-AA63-1B12B080A015}"/>
</file>

<file path=customXml/itemProps4.xml><?xml version="1.0" encoding="utf-8"?>
<ds:datastoreItem xmlns:ds="http://schemas.openxmlformats.org/officeDocument/2006/customXml" ds:itemID="{7F4A7B97-4073-45EF-92F9-C6B91CD91BA6}"/>
</file>

<file path=customXml/itemProps5.xml><?xml version="1.0" encoding="utf-8"?>
<ds:datastoreItem xmlns:ds="http://schemas.openxmlformats.org/officeDocument/2006/customXml" ds:itemID="{76706D6D-A4F2-4C3E-B903-B177769026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12034</TotalTime>
  <Words>11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Rayures verticales</vt:lpstr>
      <vt:lpstr>MOPAN 3.0 Indicator Framework</vt:lpstr>
    </vt:vector>
  </TitlesOfParts>
  <Company>ACDI-CIDA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template MOPAN presentation</dc:title>
  <dc:creator>GILLSÄTER Björn, DCD/MOPAN</dc:creator>
  <cp:lastModifiedBy>Björn Gillsäter</cp:lastModifiedBy>
  <cp:revision>1254</cp:revision>
  <cp:lastPrinted>2015-04-20T09:33:49Z</cp:lastPrinted>
  <dcterms:created xsi:type="dcterms:W3CDTF">2009-02-13T17:37:03Z</dcterms:created>
  <dcterms:modified xsi:type="dcterms:W3CDTF">2016-01-08T15:06:00Z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0008005a02000000000001023720</vt:lpwstr>
  </property>
  <property fmtid="{D5CDD505-2E9C-101B-9397-08002B2CF9AE}" pid="3" name="ContentTypeId">
    <vt:lpwstr>0x0101008B4DD370EC31429186F3AD49F0D3098F004A77CEA22D3A40738DB9741B0FD4187A0081A297DA330C4955888849EBD611C226006018A33D2EFD2B49BC6C177AF3D0097E</vt:lpwstr>
  </property>
  <property fmtid="{D5CDD505-2E9C-101B-9397-08002B2CF9AE}" pid="4" name="m012a6fd9f15425e83799ce8c7e2de3f">
    <vt:lpwstr/>
  </property>
  <property fmtid="{D5CDD505-2E9C-101B-9397-08002B2CF9AE}" pid="5" name="OECDDeliverableStructure">
    <vt:lpwstr/>
  </property>
  <property fmtid="{D5CDD505-2E9C-101B-9397-08002B2CF9AE}" pid="6" name="OECDCountry">
    <vt:lpwstr/>
  </property>
  <property fmtid="{D5CDD505-2E9C-101B-9397-08002B2CF9AE}" pid="7" name="OECDTopic">
    <vt:lpwstr>285;#MOPAN|162323dd-9fb4-4ce2-a296-a260e958d3fb</vt:lpwstr>
  </property>
  <property fmtid="{D5CDD505-2E9C-101B-9397-08002B2CF9AE}" pid="8" name="OECDDeliverablePartnerStructure">
    <vt:lpwstr/>
  </property>
  <property fmtid="{D5CDD505-2E9C-101B-9397-08002B2CF9AE}" pid="9" name="OECDCommittee">
    <vt:lpwstr/>
  </property>
  <property fmtid="{D5CDD505-2E9C-101B-9397-08002B2CF9AE}" pid="10" name="OECDOrganisation">
    <vt:lpwstr/>
  </property>
  <property fmtid="{D5CDD505-2E9C-101B-9397-08002B2CF9AE}" pid="11" name="OECDPWB">
    <vt:lpwstr>273;#5.1.4.3 Multilateral Organisation Performance Assessment Network (MOPAN)|1d7a4f1f-80a5-497f-87ef-d19cb350a932</vt:lpwstr>
  </property>
  <property fmtid="{D5CDD505-2E9C-101B-9397-08002B2CF9AE}" pid="12" name="eShareDeliverableStructureTaxHTField0">
    <vt:lpwstr/>
  </property>
  <property fmtid="{D5CDD505-2E9C-101B-9397-08002B2CF9AE}" pid="13" name="OECDKeywords">
    <vt:lpwstr/>
  </property>
  <property fmtid="{D5CDD505-2E9C-101B-9397-08002B2CF9AE}" pid="14" name="eShareOrganisationTaxHTField0">
    <vt:lpwstr/>
  </property>
  <property fmtid="{D5CDD505-2E9C-101B-9397-08002B2CF9AE}" pid="15" name="OECDYear">
    <vt:lpwstr/>
  </property>
  <property fmtid="{D5CDD505-2E9C-101B-9397-08002B2CF9AE}" pid="16" name="eSharePWBTaxHTField0">
    <vt:lpwstr>5.1.4.3 Multilateral Organisation Performance Assessment Network (MOPAN)|1d7a4f1f-80a5-497f-87ef-d19cb350a932</vt:lpwstr>
  </property>
  <property fmtid="{D5CDD505-2E9C-101B-9397-08002B2CF9AE}" pid="17" name="OECDDeliverablePartnerStructureTxt">
    <vt:lpwstr/>
  </property>
  <property fmtid="{D5CDD505-2E9C-101B-9397-08002B2CF9AE}" pid="18" name="OECDDeliverableTeam">
    <vt:lpwstr/>
  </property>
  <property fmtid="{D5CDD505-2E9C-101B-9397-08002B2CF9AE}" pid="19" name="OECDExternalConsultant">
    <vt:lpwstr/>
  </property>
  <property fmtid="{D5CDD505-2E9C-101B-9397-08002B2CF9AE}" pid="20" name="OECDDeliverablesType">
    <vt:lpwstr/>
  </property>
  <property fmtid="{D5CDD505-2E9C-101B-9397-08002B2CF9AE}" pid="21" name="OECDDeliverableDir">
    <vt:lpwstr/>
  </property>
  <property fmtid="{D5CDD505-2E9C-101B-9397-08002B2CF9AE}" pid="22" name="OECDTopicTxt">
    <vt:lpwstr>MOPAN</vt:lpwstr>
  </property>
  <property fmtid="{D5CDD505-2E9C-101B-9397-08002B2CF9AE}" pid="23" name="OECDCountryTxt">
    <vt:lpwstr/>
  </property>
  <property fmtid="{D5CDD505-2E9C-101B-9397-08002B2CF9AE}" pid="24" name="OECDDeliverableMembers">
    <vt:lpwstr/>
  </property>
  <property fmtid="{D5CDD505-2E9C-101B-9397-08002B2CF9AE}" pid="25" name="OECDDeliverableUnit">
    <vt:lpwstr/>
  </property>
  <property fmtid="{D5CDD505-2E9C-101B-9397-08002B2CF9AE}" pid="26" name="OECDISBN">
    <vt:lpwstr/>
  </property>
  <property fmtid="{D5CDD505-2E9C-101B-9397-08002B2CF9AE}" pid="27" name="OECDCommentsIn">
    <vt:lpwstr/>
  </property>
  <property fmtid="{D5CDD505-2E9C-101B-9397-08002B2CF9AE}" pid="28" name="OECDCompany">
    <vt:lpwstr/>
  </property>
  <property fmtid="{D5CDD505-2E9C-101B-9397-08002B2CF9AE}" pid="29" name="OECDReference">
    <vt:lpwstr/>
  </property>
  <property fmtid="{D5CDD505-2E9C-101B-9397-08002B2CF9AE}" pid="30" name="OECDCote">
    <vt:lpwstr/>
  </property>
  <property fmtid="{D5CDD505-2E9C-101B-9397-08002B2CF9AE}" pid="31" name="OECDProjectManager">
    <vt:lpwstr/>
  </property>
  <property fmtid="{D5CDD505-2E9C-101B-9397-08002B2CF9AE}" pid="32" name="OECDDeliverableDiv">
    <vt:lpwstr/>
  </property>
  <property fmtid="{D5CDD505-2E9C-101B-9397-08002B2CF9AE}" pid="33" name="URL">
    <vt:lpwstr/>
  </property>
  <property fmtid="{D5CDD505-2E9C-101B-9397-08002B2CF9AE}" pid="34" name="OECDDescription">
    <vt:lpwstr/>
  </property>
  <property fmtid="{D5CDD505-2E9C-101B-9397-08002B2CF9AE}" pid="35" name="OECDProjectPage">
    <vt:lpwstr>http://portal.oecd.org/eshare/dcd/ProjectCentre/Pages/ProjectPages/19/19.aspx, MOPAN Secretariat</vt:lpwstr>
  </property>
  <property fmtid="{D5CDD505-2E9C-101B-9397-08002B2CF9AE}" pid="36" name="OECDDeliverableManager">
    <vt:lpwstr/>
  </property>
  <property fmtid="{D5CDD505-2E9C-101B-9397-08002B2CF9AE}" pid="37" name="la7711aa934748bb87e5f2c63fedaa50">
    <vt:lpwstr/>
  </property>
  <property fmtid="{D5CDD505-2E9C-101B-9397-08002B2CF9AE}" pid="38" name="OECDProjectPartnersStructure">
    <vt:lpwstr/>
  </property>
  <property fmtid="{D5CDD505-2E9C-101B-9397-08002B2CF9AE}" pid="39" name="OECDProjectOwnerStructure">
    <vt:lpwstr/>
  </property>
  <property fmtid="{D5CDD505-2E9C-101B-9397-08002B2CF9AE}" pid="40" name="OECDProjectPageLink">
    <vt:lpwstr>2519</vt:lpwstr>
  </property>
  <property fmtid="{D5CDD505-2E9C-101B-9397-08002B2CF9AE}" pid="41" name="OECDDeliverablePartnersStructure">
    <vt:lpwstr/>
  </property>
  <property fmtid="{D5CDD505-2E9C-101B-9397-08002B2CF9AE}" pid="42" name="ae36a3ffbc694c3abe07f98ac039f7fd">
    <vt:lpwstr/>
  </property>
  <property fmtid="{D5CDD505-2E9C-101B-9397-08002B2CF9AE}" pid="43" name="OECDHorizontalProjects">
    <vt:lpwstr/>
  </property>
  <property fmtid="{D5CDD505-2E9C-101B-9397-08002B2CF9AE}" pid="44" name="d0b6f6ac229144c2899590f0436d9385">
    <vt:lpwstr/>
  </property>
  <property fmtid="{D5CDD505-2E9C-101B-9397-08002B2CF9AE}" pid="45" name="OECDProject">
    <vt:lpwstr/>
  </property>
  <property fmtid="{D5CDD505-2E9C-101B-9397-08002B2CF9AE}" pid="46" name="_docset_NoMedatataSyncRequired">
    <vt:lpwstr>False</vt:lpwstr>
  </property>
</Properties>
</file>